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62" r:id="rId2"/>
    <p:sldId id="285" r:id="rId3"/>
    <p:sldId id="283" r:id="rId4"/>
    <p:sldId id="300" r:id="rId5"/>
    <p:sldId id="284" r:id="rId6"/>
    <p:sldId id="287" r:id="rId7"/>
    <p:sldId id="297" r:id="rId8"/>
    <p:sldId id="290" r:id="rId9"/>
    <p:sldId id="298" r:id="rId10"/>
    <p:sldId id="299" r:id="rId11"/>
    <p:sldId id="293" r:id="rId12"/>
    <p:sldId id="282" r:id="rId13"/>
  </p:sldIdLst>
  <p:sldSz cx="9144000" cy="5143500" type="screen16x9"/>
  <p:notesSz cx="6735763" cy="9866313"/>
  <p:embeddedFontLst>
    <p:embeddedFont>
      <p:font typeface="Bebas Neue" panose="020B0606020202050201" pitchFamily="34" charset="77"/>
      <p:regular r:id="rId15"/>
    </p:embeddedFont>
    <p:embeddedFont>
      <p:font typeface="Playfair Display" pitchFamily="2" charset="77"/>
      <p:regular r:id="rId16"/>
      <p:bold r:id="rId17"/>
      <p:italic r:id="rId18"/>
      <p:boldItalic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34">
          <p15:clr>
            <a:srgbClr val="A4A3A4"/>
          </p15:clr>
        </p15:guide>
        <p15:guide id="3" orient="horz" pos="390">
          <p15:clr>
            <a:srgbClr val="9AA0A6"/>
          </p15:clr>
        </p15:guide>
        <p15:guide id="4" pos="261">
          <p15:clr>
            <a:srgbClr val="9AA0A6"/>
          </p15:clr>
        </p15:guide>
        <p15:guide id="5" orient="horz" pos="752">
          <p15:clr>
            <a:srgbClr val="9AA0A6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g4fgM8mzp0DRPzvbxrQ2B5Ulwi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95959"/>
    <a:srgbClr val="0165A1"/>
    <a:srgbClr val="009DA9"/>
    <a:srgbClr val="DE8002"/>
    <a:srgbClr val="005E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44"/>
    <p:restoredTop sz="94776" autoAdjust="0"/>
  </p:normalViewPr>
  <p:slideViewPr>
    <p:cSldViewPr snapToGrid="0">
      <p:cViewPr>
        <p:scale>
          <a:sx n="137" d="100"/>
          <a:sy n="137" d="100"/>
        </p:scale>
        <p:origin x="560" y="752"/>
      </p:cViewPr>
      <p:guideLst>
        <p:guide orient="horz" pos="1620"/>
        <p:guide pos="2834"/>
        <p:guide orient="horz" pos="390"/>
        <p:guide pos="261"/>
        <p:guide orient="horz" pos="7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45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4113937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1882532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2440458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5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6634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3697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none" dirty="0"/>
          </a:p>
        </p:txBody>
      </p:sp>
    </p:spTree>
    <p:extLst>
      <p:ext uri="{BB962C8B-B14F-4D97-AF65-F5344CB8AC3E}">
        <p14:creationId xmlns:p14="http://schemas.microsoft.com/office/powerpoint/2010/main" val="1203134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9059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6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2571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967409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3755094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3876160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14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u="sng" dirty="0"/>
          </a:p>
        </p:txBody>
      </p:sp>
    </p:spTree>
    <p:extLst>
      <p:ext uri="{BB962C8B-B14F-4D97-AF65-F5344CB8AC3E}">
        <p14:creationId xmlns:p14="http://schemas.microsoft.com/office/powerpoint/2010/main" val="228676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2800"/>
              <a:buNone/>
              <a:defRPr>
                <a:solidFill>
                  <a:srgbClr val="005F9A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7" name="Google Shape;17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3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6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36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3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" name="Google Shape;61;p36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62" name="Google Shape;62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7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65" name="Google Shape;65;p37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37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37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68" name="Google Shape;68;p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_AND_BODY_3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8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38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2" name="Google Shape;72;p38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38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74" name="Google Shape;74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4">
  <p:cSld name="TITLE_AND_BODY_4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6"/>
          <p:cNvSpPr txBox="1">
            <a:spLocks noGrp="1"/>
          </p:cNvSpPr>
          <p:nvPr>
            <p:ph type="title"/>
          </p:nvPr>
        </p:nvSpPr>
        <p:spPr>
          <a:xfrm>
            <a:off x="729150" y="821075"/>
            <a:ext cx="77433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26"/>
          <p:cNvSpPr txBox="1">
            <a:spLocks noGrp="1"/>
          </p:cNvSpPr>
          <p:nvPr>
            <p:ph type="body" idx="1"/>
          </p:nvPr>
        </p:nvSpPr>
        <p:spPr>
          <a:xfrm>
            <a:off x="742350" y="1183825"/>
            <a:ext cx="7716900" cy="3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ldNum" idx="12"/>
          </p:nvPr>
        </p:nvSpPr>
        <p:spPr>
          <a:xfrm>
            <a:off x="8472458" y="47394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title" idx="2"/>
          </p:nvPr>
        </p:nvSpPr>
        <p:spPr>
          <a:xfrm>
            <a:off x="89225" y="4818450"/>
            <a:ext cx="43872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7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pic>
        <p:nvPicPr>
          <p:cNvPr id="23" name="Google Shape;23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2400" y="152400"/>
            <a:ext cx="866775" cy="36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3600"/>
              <a:buNone/>
              <a:defRPr sz="3600">
                <a:solidFill>
                  <a:srgbClr val="005F9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6" name="Google Shape;46;p3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0" name="Google Shape;50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F9A"/>
              </a:buClr>
              <a:buSzPts val="2800"/>
              <a:buFont typeface="Bebas Neue"/>
              <a:buNone/>
              <a:defRPr sz="2800" b="1" i="0" u="none" strike="noStrike" cap="none">
                <a:solidFill>
                  <a:srgbClr val="005F9A"/>
                </a:solidFill>
                <a:latin typeface="Bebas Neue"/>
                <a:ea typeface="Bebas Neue"/>
                <a:cs typeface="Bebas Neue"/>
                <a:sym typeface="Bebas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" name="Google Shape;8;p23"/>
          <p:cNvPicPr preferRelativeResize="0"/>
          <p:nvPr/>
        </p:nvPicPr>
        <p:blipFill rotWithShape="1">
          <a:blip r:embed="rId16">
            <a:alphaModFix/>
          </a:blip>
          <a:srcRect r="75579"/>
          <a:stretch/>
        </p:blipFill>
        <p:spPr>
          <a:xfrm>
            <a:off x="104525" y="4290300"/>
            <a:ext cx="782004" cy="7926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/>
        </p:nvSpPr>
        <p:spPr>
          <a:xfrm>
            <a:off x="368849" y="1602269"/>
            <a:ext cx="8211814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Je dis </a:t>
            </a:r>
            <a:r>
              <a:rPr lang="en" sz="5400" dirty="0" err="1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oui</a:t>
            </a:r>
            <a:endParaRPr lang="en" sz="5400" dirty="0">
              <a:solidFill>
                <a:srgbClr val="0165A1"/>
              </a:solidFill>
              <a:latin typeface="Bebas Neue"/>
              <a:ea typeface="Bebas Neue"/>
              <a:cs typeface="Bebas Neue"/>
              <a:sym typeface="Bebas Neue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CA" sz="5400" dirty="0" err="1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À</a:t>
            </a:r>
            <a:r>
              <a:rPr lang="en" sz="5400" dirty="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 plus de </a:t>
            </a:r>
            <a:r>
              <a:rPr lang="en" sz="5400" dirty="0" err="1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jeunes</a:t>
            </a:r>
            <a:r>
              <a:rPr lang="en" sz="5400" dirty="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 au </a:t>
            </a:r>
            <a:r>
              <a:rPr lang="en" sz="5400" dirty="0" err="1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parlement</a:t>
            </a:r>
            <a:r>
              <a:rPr lang="en" sz="6000" dirty="0">
                <a:solidFill>
                  <a:schemeClr val="tx1"/>
                </a:solidFill>
                <a:latin typeface="Bebas Neue"/>
                <a:ea typeface="Bebas Neue"/>
                <a:cs typeface="Bebas Neue"/>
                <a:sym typeface="Bebas Neue"/>
              </a:rPr>
              <a:t>!</a:t>
            </a:r>
            <a:endParaRPr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6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A3443A55-9163-C94A-A7B6-3F5CA5344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9" y="795246"/>
            <a:ext cx="4315883" cy="3488887"/>
          </a:xfrm>
          <a:prstGeom prst="rect">
            <a:avLst/>
          </a:prstGeom>
        </p:spPr>
      </p:pic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D883E0FF-A673-0B42-98EC-43CAF3ADA8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8694" y="795246"/>
            <a:ext cx="4570056" cy="348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22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6A79823-D2DF-0242-BE56-6F7D634E2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320"/>
            <a:ext cx="9144000" cy="479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103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5"/>
          <p:cNvSpPr/>
          <p:nvPr/>
        </p:nvSpPr>
        <p:spPr>
          <a:xfrm rot="10800000">
            <a:off x="5035225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 dirty="0" err="1"/>
              <a:t>CampaignE</a:t>
            </a:r>
            <a:endParaRPr dirty="0"/>
          </a:p>
        </p:txBody>
      </p:sp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40F74E03-2C0B-2141-ADBB-EC800FA684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6"/>
          <a:stretch/>
        </p:blipFill>
        <p:spPr>
          <a:xfrm>
            <a:off x="5557402" y="1281966"/>
            <a:ext cx="3064445" cy="2579567"/>
          </a:xfrm>
          <a:prstGeom prst="rect">
            <a:avLst/>
          </a:prstGeom>
        </p:spPr>
      </p:pic>
      <p:sp>
        <p:nvSpPr>
          <p:cNvPr id="11" name="Google Shape;175;p15">
            <a:extLst>
              <a:ext uri="{FF2B5EF4-FFF2-40B4-BE49-F238E27FC236}">
                <a16:creationId xmlns:a16="http://schemas.microsoft.com/office/drawing/2014/main" id="{DF468243-B686-474D-B548-67176C90E2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941683"/>
            <a:ext cx="4572600" cy="365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71"/>
              <a:buNone/>
            </a:pPr>
            <a:r>
              <a:rPr lang="fr-CH" sz="1600" b="1" dirty="0"/>
              <a:t>Appel aux </a:t>
            </a:r>
            <a:r>
              <a:rPr lang="fr-CH" sz="1600" b="1" dirty="0">
                <a:solidFill>
                  <a:srgbClr val="0165A1"/>
                </a:solidFill>
              </a:rPr>
              <a:t>acteurs du changement</a:t>
            </a:r>
            <a:endParaRPr lang="fr-CH" sz="1600" dirty="0"/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r>
              <a:rPr lang="fr-CH" sz="1200" dirty="0">
                <a:solidFill>
                  <a:srgbClr val="595959"/>
                </a:solidFill>
              </a:rPr>
              <a:t>Dirigeants de l'UIP et jeunes parlementaires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r>
              <a:rPr lang="fr-CH" sz="1200" dirty="0">
                <a:solidFill>
                  <a:srgbClr val="595959"/>
                </a:solidFill>
              </a:rPr>
              <a:t>Présidents de parlement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r>
              <a:rPr lang="fr-CH" sz="1200" dirty="0">
                <a:solidFill>
                  <a:srgbClr val="595959"/>
                </a:solidFill>
              </a:rPr>
              <a:t>Parlementaires 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r>
              <a:rPr lang="fr-CH" sz="1200" dirty="0">
                <a:solidFill>
                  <a:srgbClr val="595959"/>
                </a:solidFill>
              </a:rPr>
              <a:t>Autres responsables politiques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r>
              <a:rPr lang="fr-CH" sz="1200" dirty="0">
                <a:solidFill>
                  <a:srgbClr val="595959"/>
                </a:solidFill>
              </a:rPr>
              <a:t>Autres acteurs et influenceurs clés</a:t>
            </a: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71"/>
              <a:buNone/>
            </a:pPr>
            <a:endParaRPr lang="fr-CH" sz="1200" dirty="0"/>
          </a:p>
          <a:p>
            <a:pPr marL="0" indent="0" algn="just">
              <a:buSzPct val="100000"/>
              <a:buNone/>
            </a:pPr>
            <a:endParaRPr lang="fr-CH" sz="1200" b="1" dirty="0"/>
          </a:p>
          <a:p>
            <a:pPr marL="0" indent="0">
              <a:buSzPct val="100000"/>
              <a:buNone/>
            </a:pPr>
            <a:r>
              <a:rPr lang="fr-CH" sz="1600" b="1" dirty="0"/>
              <a:t>Un programme pluriannuel de </a:t>
            </a:r>
            <a:r>
              <a:rPr lang="fr-CH" sz="1600" b="1" dirty="0">
                <a:solidFill>
                  <a:srgbClr val="0165A1"/>
                </a:solidFill>
              </a:rPr>
              <a:t>soutien aux acteurs du changement et à leurs parlements.</a:t>
            </a: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endParaRPr lang="en-US" sz="1200" b="1" dirty="0">
              <a:solidFill>
                <a:srgbClr val="0165A1"/>
              </a:solidFill>
            </a:endParaRPr>
          </a:p>
          <a:p>
            <a:pPr marL="171450" lvl="0" indent="-171450" algn="just">
              <a:buSzPct val="100000"/>
              <a:buFont typeface="Wingdings" pitchFamily="2" charset="2"/>
              <a:buChar char="Ø"/>
            </a:pPr>
            <a:endParaRPr lang="en-US" sz="1200" b="1" dirty="0">
              <a:solidFill>
                <a:srgbClr val="0165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390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-2" y="0"/>
            <a:ext cx="4702026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" name="Google Shape;92;p6">
            <a:extLst>
              <a:ext uri="{FF2B5EF4-FFF2-40B4-BE49-F238E27FC236}">
                <a16:creationId xmlns:a16="http://schemas.microsoft.com/office/drawing/2014/main" id="{6D681A2B-4691-41DF-84D3-4DE90F6D4266}"/>
              </a:ext>
            </a:extLst>
          </p:cNvPr>
          <p:cNvSpPr/>
          <p:nvPr/>
        </p:nvSpPr>
        <p:spPr>
          <a:xfrm rot="10800000">
            <a:off x="4718001" y="0"/>
            <a:ext cx="4410023" cy="51435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1C9365D-1934-4229-BE8C-2B72D18DB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0" y="1174264"/>
            <a:ext cx="5551765" cy="49869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2CC5E9D-4A10-4456-8135-61E3C4B7D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6" y="315444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ContextE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Google Shape;93;p6">
            <a:extLst>
              <a:ext uri="{FF2B5EF4-FFF2-40B4-BE49-F238E27FC236}">
                <a16:creationId xmlns:a16="http://schemas.microsoft.com/office/drawing/2014/main" id="{C3D3EF39-C243-4275-BDCB-865EAE1F77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5975" y="679022"/>
            <a:ext cx="4265925" cy="4312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5000"/>
              </a:lnSpc>
              <a:buNone/>
            </a:pPr>
            <a:endParaRPr lang="en-CA" sz="100" b="1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endParaRPr lang="en-CA" sz="8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endParaRPr lang="en-CA" sz="8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r>
              <a:rPr lang="en-CA" sz="1600" dirty="0">
                <a:solidFill>
                  <a:schemeClr val="bg1"/>
                </a:solidFill>
              </a:rPr>
              <a:t>Les </a:t>
            </a:r>
            <a:r>
              <a:rPr lang="en-CA" sz="1600" dirty="0" err="1">
                <a:solidFill>
                  <a:schemeClr val="bg1"/>
                </a:solidFill>
              </a:rPr>
              <a:t>décisions</a:t>
            </a:r>
            <a:r>
              <a:rPr lang="en-CA" sz="1600" dirty="0">
                <a:solidFill>
                  <a:schemeClr val="bg1"/>
                </a:solidFill>
              </a:rPr>
              <a:t> prises </a:t>
            </a:r>
            <a:r>
              <a:rPr lang="en-CA" sz="1600" dirty="0" err="1">
                <a:solidFill>
                  <a:schemeClr val="bg1"/>
                </a:solidFill>
              </a:rPr>
              <a:t>aujourd'hui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touchent</a:t>
            </a:r>
            <a:r>
              <a:rPr lang="en-CA" sz="1600" dirty="0">
                <a:solidFill>
                  <a:schemeClr val="bg1"/>
                </a:solidFill>
              </a:rPr>
              <a:t> les </a:t>
            </a:r>
            <a:r>
              <a:rPr lang="en-CA" sz="1600" dirty="0" err="1">
                <a:solidFill>
                  <a:schemeClr val="bg1"/>
                </a:solidFill>
              </a:rPr>
              <a:t>jeunes</a:t>
            </a:r>
            <a:r>
              <a:rPr lang="en-CA" sz="1600" dirty="0">
                <a:solidFill>
                  <a:schemeClr val="bg1"/>
                </a:solidFill>
              </a:rPr>
              <a:t> et </a:t>
            </a:r>
            <a:r>
              <a:rPr lang="en-CA" sz="1600" dirty="0" err="1">
                <a:solidFill>
                  <a:schemeClr val="bg1"/>
                </a:solidFill>
              </a:rPr>
              <a:t>auront</a:t>
            </a:r>
            <a:r>
              <a:rPr lang="en-CA" sz="1600" dirty="0">
                <a:solidFill>
                  <a:schemeClr val="bg1"/>
                </a:solidFill>
              </a:rPr>
              <a:t> un impact sur le monde pour les </a:t>
            </a:r>
            <a:r>
              <a:rPr lang="en-CA" sz="1600" dirty="0" err="1">
                <a:solidFill>
                  <a:schemeClr val="bg1"/>
                </a:solidFill>
              </a:rPr>
              <a:t>décennies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à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venir</a:t>
            </a:r>
            <a:r>
              <a:rPr lang="en-CA" sz="1600" dirty="0">
                <a:solidFill>
                  <a:schemeClr val="bg1"/>
                </a:solidFill>
              </a:rPr>
              <a:t>. </a:t>
            </a:r>
          </a:p>
          <a:p>
            <a:pPr marL="0" lvl="0" indent="0" algn="just">
              <a:lnSpc>
                <a:spcPct val="105000"/>
              </a:lnSpc>
              <a:buNone/>
            </a:pPr>
            <a:endParaRPr lang="en-CA" sz="16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endParaRPr lang="en-CA" sz="1600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r>
              <a:rPr lang="en-CA" sz="1600" dirty="0" err="1">
                <a:solidFill>
                  <a:schemeClr val="bg1"/>
                </a:solidFill>
              </a:rPr>
              <a:t>Pourtant</a:t>
            </a:r>
            <a:r>
              <a:rPr lang="en-CA" sz="1600" dirty="0">
                <a:solidFill>
                  <a:schemeClr val="bg1"/>
                </a:solidFill>
              </a:rPr>
              <a:t>, </a:t>
            </a:r>
            <a:r>
              <a:rPr lang="en-CA" sz="1600" dirty="0" err="1">
                <a:solidFill>
                  <a:schemeClr val="bg1"/>
                </a:solidFill>
              </a:rPr>
              <a:t>ceux</a:t>
            </a:r>
            <a:r>
              <a:rPr lang="en-CA" sz="1600" dirty="0">
                <a:solidFill>
                  <a:schemeClr val="bg1"/>
                </a:solidFill>
              </a:rPr>
              <a:t> qui </a:t>
            </a:r>
            <a:r>
              <a:rPr lang="en-CA" sz="1600" dirty="0" err="1">
                <a:solidFill>
                  <a:schemeClr val="bg1"/>
                </a:solidFill>
              </a:rPr>
              <a:t>seront</a:t>
            </a:r>
            <a:r>
              <a:rPr lang="en-CA" sz="1600" dirty="0">
                <a:solidFill>
                  <a:schemeClr val="bg1"/>
                </a:solidFill>
              </a:rPr>
              <a:t> les plus </a:t>
            </a:r>
            <a:r>
              <a:rPr lang="en-CA" sz="1600" dirty="0" err="1">
                <a:solidFill>
                  <a:schemeClr val="bg1"/>
                </a:solidFill>
              </a:rPr>
              <a:t>touchés</a:t>
            </a:r>
            <a:r>
              <a:rPr lang="en-CA" sz="1600" dirty="0">
                <a:solidFill>
                  <a:schemeClr val="bg1"/>
                </a:solidFill>
              </a:rPr>
              <a:t> par </a:t>
            </a:r>
            <a:r>
              <a:rPr lang="en-CA" sz="1600" dirty="0" err="1">
                <a:solidFill>
                  <a:schemeClr val="bg1"/>
                </a:solidFill>
              </a:rPr>
              <a:t>ces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décisions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sont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largement</a:t>
            </a:r>
            <a:r>
              <a:rPr lang="en-CA" sz="1600" dirty="0">
                <a:solidFill>
                  <a:schemeClr val="bg1"/>
                </a:solidFill>
              </a:rPr>
              <a:t> sous-</a:t>
            </a:r>
            <a:r>
              <a:rPr lang="en-CA" sz="1600" dirty="0" err="1">
                <a:solidFill>
                  <a:schemeClr val="bg1"/>
                </a:solidFill>
              </a:rPr>
              <a:t>représentés</a:t>
            </a:r>
            <a:r>
              <a:rPr lang="en-CA" sz="1600" dirty="0">
                <a:solidFill>
                  <a:schemeClr val="bg1"/>
                </a:solidFill>
              </a:rPr>
              <a:t> dans les </a:t>
            </a:r>
            <a:r>
              <a:rPr lang="en-CA" sz="1600" dirty="0" err="1">
                <a:solidFill>
                  <a:schemeClr val="bg1"/>
                </a:solidFill>
              </a:rPr>
              <a:t>processus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décisionnels</a:t>
            </a:r>
            <a:r>
              <a:rPr lang="en-CA" sz="1600" dirty="0">
                <a:solidFill>
                  <a:schemeClr val="bg1"/>
                </a:solidFill>
              </a:rPr>
              <a:t> et les </a:t>
            </a:r>
            <a:r>
              <a:rPr lang="en-CA" sz="1600" dirty="0" err="1">
                <a:solidFill>
                  <a:schemeClr val="bg1"/>
                </a:solidFill>
              </a:rPr>
              <a:t>parlements</a:t>
            </a:r>
            <a:r>
              <a:rPr lang="en-CA" sz="1600" dirty="0">
                <a:solidFill>
                  <a:schemeClr val="bg1"/>
                </a:solidFill>
              </a:rPr>
              <a:t> </a:t>
            </a:r>
            <a:r>
              <a:rPr lang="en-CA" sz="1600" dirty="0" err="1">
                <a:solidFill>
                  <a:schemeClr val="bg1"/>
                </a:solidFill>
              </a:rPr>
              <a:t>nationaux</a:t>
            </a:r>
            <a:r>
              <a:rPr lang="en-CA" sz="1600" dirty="0">
                <a:solidFill>
                  <a:schemeClr val="bg1"/>
                </a:solidFill>
              </a:rPr>
              <a:t> du monde </a:t>
            </a:r>
            <a:r>
              <a:rPr lang="en-CA" sz="1600" dirty="0" err="1">
                <a:solidFill>
                  <a:schemeClr val="bg1"/>
                </a:solidFill>
              </a:rPr>
              <a:t>entier</a:t>
            </a:r>
            <a:r>
              <a:rPr lang="en-CA" sz="1600" dirty="0">
                <a:solidFill>
                  <a:schemeClr val="bg1"/>
                </a:solidFill>
              </a:rPr>
              <a:t>.  </a:t>
            </a:r>
          </a:p>
          <a:p>
            <a:pPr marL="0" lvl="0" indent="0" algn="just">
              <a:lnSpc>
                <a:spcPct val="105000"/>
              </a:lnSpc>
              <a:buNone/>
            </a:pPr>
            <a:endParaRPr lang="en-CA" sz="1600" b="1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endParaRPr lang="en-CA" sz="1600" b="1" dirty="0">
              <a:solidFill>
                <a:schemeClr val="bg1"/>
              </a:solidFill>
            </a:endParaRPr>
          </a:p>
          <a:p>
            <a:pPr marL="0" lvl="0" indent="0" algn="just">
              <a:lnSpc>
                <a:spcPct val="105000"/>
              </a:lnSpc>
              <a:buNone/>
            </a:pPr>
            <a:r>
              <a:rPr lang="en-CA" sz="1600" b="1" dirty="0" err="1">
                <a:solidFill>
                  <a:schemeClr val="bg1"/>
                </a:solidFill>
              </a:rPr>
              <a:t>Seuls</a:t>
            </a:r>
            <a:r>
              <a:rPr lang="en-CA" sz="1600" b="1" dirty="0">
                <a:solidFill>
                  <a:schemeClr val="bg1"/>
                </a:solidFill>
              </a:rPr>
              <a:t> 2,6 % des </a:t>
            </a:r>
            <a:r>
              <a:rPr lang="en-CA" sz="1600" b="1" dirty="0" err="1">
                <a:solidFill>
                  <a:schemeClr val="bg1"/>
                </a:solidFill>
              </a:rPr>
              <a:t>parlementaires</a:t>
            </a:r>
            <a:r>
              <a:rPr lang="en-CA" sz="1600" b="1" dirty="0">
                <a:solidFill>
                  <a:schemeClr val="bg1"/>
                </a:solidFill>
              </a:rPr>
              <a:t> </a:t>
            </a:r>
            <a:r>
              <a:rPr lang="en-CA" sz="1600" b="1" dirty="0" err="1">
                <a:solidFill>
                  <a:schemeClr val="bg1"/>
                </a:solidFill>
              </a:rPr>
              <a:t>ont</a:t>
            </a:r>
            <a:r>
              <a:rPr lang="en-CA" sz="1600" b="1" dirty="0">
                <a:solidFill>
                  <a:schemeClr val="bg1"/>
                </a:solidFill>
              </a:rPr>
              <a:t> </a:t>
            </a:r>
            <a:r>
              <a:rPr lang="en-CA" sz="1600" b="1" dirty="0" err="1">
                <a:solidFill>
                  <a:schemeClr val="bg1"/>
                </a:solidFill>
              </a:rPr>
              <a:t>moins</a:t>
            </a:r>
            <a:r>
              <a:rPr lang="en-CA" sz="1600" b="1" dirty="0">
                <a:solidFill>
                  <a:schemeClr val="bg1"/>
                </a:solidFill>
              </a:rPr>
              <a:t> de 30 </a:t>
            </a:r>
            <a:r>
              <a:rPr lang="en-CA" sz="1600" b="1" dirty="0" err="1">
                <a:solidFill>
                  <a:schemeClr val="bg1"/>
                </a:solidFill>
              </a:rPr>
              <a:t>ans</a:t>
            </a:r>
            <a:r>
              <a:rPr lang="en-CA" sz="1600" b="1" dirty="0">
                <a:solidFill>
                  <a:schemeClr val="bg1"/>
                </a:solidFill>
              </a:rPr>
              <a:t> !</a:t>
            </a:r>
          </a:p>
          <a:p>
            <a:pPr marL="0" lvl="0" indent="0" algn="just">
              <a:lnSpc>
                <a:spcPct val="105000"/>
              </a:lnSpc>
              <a:buNone/>
            </a:pPr>
            <a:endParaRPr lang="en-CA" sz="800" b="1" dirty="0">
              <a:solidFill>
                <a:schemeClr val="bg1"/>
              </a:solidFill>
            </a:endParaRPr>
          </a:p>
          <a:p>
            <a:pPr lvl="0" indent="-228600">
              <a:lnSpc>
                <a:spcPct val="105000"/>
              </a:lnSpc>
              <a:buNone/>
            </a:pPr>
            <a:endParaRPr lang="en-CA" sz="800" dirty="0">
              <a:solidFill>
                <a:schemeClr val="bg1"/>
              </a:solidFill>
            </a:endParaRPr>
          </a:p>
          <a:p>
            <a:pPr lvl="0" indent="-228600">
              <a:lnSpc>
                <a:spcPct val="105000"/>
              </a:lnSpc>
              <a:buNone/>
            </a:pPr>
            <a:endParaRPr lang="en-CA" sz="800" dirty="0">
              <a:solidFill>
                <a:schemeClr val="bg1"/>
              </a:solidFill>
            </a:endParaRP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95AF9D1-C1F8-2548-86E1-446DE3D85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550" y="2312995"/>
            <a:ext cx="1912116" cy="2574838"/>
          </a:xfrm>
          <a:prstGeom prst="rect">
            <a:avLst/>
          </a:prstGeom>
        </p:spPr>
      </p:pic>
      <p:pic>
        <p:nvPicPr>
          <p:cNvPr id="8" name="Picture 7" descr="A picture containing company name&#10;&#10;Description automatically generated">
            <a:extLst>
              <a:ext uri="{FF2B5EF4-FFF2-40B4-BE49-F238E27FC236}">
                <a16:creationId xmlns:a16="http://schemas.microsoft.com/office/drawing/2014/main" id="{427C4012-2ED2-2249-A9A7-93CE52B35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9738" y="164734"/>
            <a:ext cx="1635454" cy="273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16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4950495" y="0"/>
            <a:ext cx="4193505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6"/>
          <p:cNvSpPr txBox="1">
            <a:spLocks noGrp="1"/>
          </p:cNvSpPr>
          <p:nvPr>
            <p:ph type="title"/>
          </p:nvPr>
        </p:nvSpPr>
        <p:spPr>
          <a:xfrm>
            <a:off x="280943" y="221119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2036"/>
              <a:buNone/>
            </a:pPr>
            <a:r>
              <a:rPr lang="en" dirty="0">
                <a:solidFill>
                  <a:srgbClr val="005F9A"/>
                </a:solidFill>
              </a:rPr>
              <a:t>CONTEXTE</a:t>
            </a:r>
            <a:endParaRPr sz="1920" dirty="0">
              <a:solidFill>
                <a:srgbClr val="005F9A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7FF8362-EBBC-470C-A950-372CEED1E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259" y="2459833"/>
            <a:ext cx="4206741" cy="3109229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93E335-4F61-7148-812D-1B9C806A00A8}"/>
              </a:ext>
            </a:extLst>
          </p:cNvPr>
          <p:cNvCxnSpPr>
            <a:cxnSpLocks/>
          </p:cNvCxnSpPr>
          <p:nvPr/>
        </p:nvCxnSpPr>
        <p:spPr>
          <a:xfrm>
            <a:off x="194304" y="2599798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A2961B-66AF-4D4D-8643-A611600BC774}"/>
              </a:ext>
            </a:extLst>
          </p:cNvPr>
          <p:cNvCxnSpPr>
            <a:cxnSpLocks/>
          </p:cNvCxnSpPr>
          <p:nvPr/>
        </p:nvCxnSpPr>
        <p:spPr>
          <a:xfrm>
            <a:off x="181068" y="3299336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D725118-C542-0543-8C04-5DFA8F9C03BC}"/>
              </a:ext>
            </a:extLst>
          </p:cNvPr>
          <p:cNvCxnSpPr>
            <a:cxnSpLocks/>
          </p:cNvCxnSpPr>
          <p:nvPr/>
        </p:nvCxnSpPr>
        <p:spPr>
          <a:xfrm>
            <a:off x="175642" y="4384791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E0F3CA0-E871-1F49-9298-BDB11647C90C}"/>
              </a:ext>
            </a:extLst>
          </p:cNvPr>
          <p:cNvCxnSpPr>
            <a:cxnSpLocks/>
          </p:cNvCxnSpPr>
          <p:nvPr/>
        </p:nvCxnSpPr>
        <p:spPr>
          <a:xfrm>
            <a:off x="181068" y="3894679"/>
            <a:ext cx="19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Google Shape;93;p6">
            <a:extLst>
              <a:ext uri="{FF2B5EF4-FFF2-40B4-BE49-F238E27FC236}">
                <a16:creationId xmlns:a16="http://schemas.microsoft.com/office/drawing/2014/main" id="{F1E2A2EB-5AFE-D040-A2AD-8F6AF7038505}"/>
              </a:ext>
            </a:extLst>
          </p:cNvPr>
          <p:cNvSpPr txBox="1">
            <a:spLocks/>
          </p:cNvSpPr>
          <p:nvPr/>
        </p:nvSpPr>
        <p:spPr>
          <a:xfrm>
            <a:off x="280943" y="675277"/>
            <a:ext cx="4641750" cy="4391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lnSpc>
                <a:spcPct val="105000"/>
              </a:lnSpc>
              <a:buFont typeface="Roboto"/>
              <a:buNone/>
            </a:pPr>
            <a:endParaRPr lang="fr-CH" sz="300" b="1" dirty="0">
              <a:solidFill>
                <a:srgbClr val="595959"/>
              </a:solidFill>
            </a:endParaRPr>
          </a:p>
          <a:p>
            <a:pPr marL="0" indent="0" algn="just">
              <a:lnSpc>
                <a:spcPct val="100000"/>
              </a:lnSpc>
              <a:buClr>
                <a:srgbClr val="000000"/>
              </a:buClr>
              <a:buSzPts val="3273"/>
              <a:buFont typeface="Roboto"/>
              <a:buNone/>
            </a:pPr>
            <a:r>
              <a:rPr lang="fr-CH" sz="1300" b="1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2010 </a:t>
            </a: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: L'UIP adopte une résolution sur la participation des jeunes au processus démocratique.</a:t>
            </a:r>
          </a:p>
          <a:p>
            <a:pPr marL="0" indent="0" algn="just">
              <a:lnSpc>
                <a:spcPct val="100000"/>
              </a:lnSpc>
              <a:buClr>
                <a:srgbClr val="000000"/>
              </a:buClr>
              <a:buSzPts val="3273"/>
              <a:buFont typeface="Roboto"/>
              <a:buNone/>
            </a:pPr>
            <a:endParaRPr lang="fr-CH" sz="13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0" indent="0" algn="just">
              <a:lnSpc>
                <a:spcPct val="100000"/>
              </a:lnSpc>
              <a:buClr>
                <a:srgbClr val="000000"/>
              </a:buClr>
              <a:buSzPts val="3273"/>
              <a:buFont typeface="Roboto"/>
              <a:buNone/>
            </a:pP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Un fort mouvement de jeunesse promu par les jeunes parlementaires de l'UIP, soutenus par leurs pairs plus âgés et par la direction de l'UIP, s'est développé et a permis de faire de grandes avancées :</a:t>
            </a:r>
          </a:p>
          <a:p>
            <a:pPr marL="0" indent="0" algn="just">
              <a:lnSpc>
                <a:spcPct val="100000"/>
              </a:lnSpc>
              <a:buClr>
                <a:srgbClr val="000000"/>
              </a:buClr>
              <a:buSzPts val="3273"/>
              <a:buFont typeface="Roboto"/>
              <a:buNone/>
            </a:pPr>
            <a:endParaRPr lang="fr-CH" sz="13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</a:pP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UIP - leader mondial pour les données et informations sur la représentation des jeunes dans les parlements ;</a:t>
            </a: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</a:pPr>
            <a:endParaRPr lang="fr-CH" sz="13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plateformes de jeunes parlementaires en place pour la création de réseaux, le renforcement des capacités et la conception de stratégies ;</a:t>
            </a: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fr-CH" sz="13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orientations politiques pour l'autonomisation des jeunes ;</a:t>
            </a: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endParaRPr lang="fr-CH" sz="13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marL="285750" indent="-285750">
              <a:lnSpc>
                <a:spcPct val="100000"/>
              </a:lnSpc>
              <a:buClr>
                <a:srgbClr val="FFFFFF"/>
              </a:buClr>
              <a:buSzTx/>
              <a:buFont typeface="Arial" panose="020B0604020202020204" pitchFamily="34" charset="0"/>
              <a:buChar char="•"/>
            </a:pPr>
            <a:r>
              <a:rPr lang="fr-CH" sz="1300" dirty="0">
                <a:solidFill>
                  <a:srgbClr val="595959"/>
                </a:solidFill>
                <a:latin typeface="Arial"/>
                <a:cs typeface="Arial"/>
                <a:sym typeface="Arial"/>
              </a:rPr>
              <a:t>dirigeants parlementaires mobilisés et prêts à apporter leur soutien.</a:t>
            </a:r>
            <a:endParaRPr lang="fr-CH" sz="1400" dirty="0">
              <a:solidFill>
                <a:srgbClr val="595959"/>
              </a:solidFill>
              <a:latin typeface="Arial"/>
              <a:cs typeface="Arial"/>
              <a:sym typeface="Arial"/>
            </a:endParaRPr>
          </a:p>
          <a:p>
            <a:pPr indent="-228600">
              <a:lnSpc>
                <a:spcPct val="105000"/>
              </a:lnSpc>
              <a:buFont typeface="Roboto"/>
              <a:buNone/>
            </a:pPr>
            <a:endParaRPr lang="fr-CH" sz="1700" dirty="0"/>
          </a:p>
          <a:p>
            <a:pPr indent="-228600">
              <a:lnSpc>
                <a:spcPct val="105000"/>
              </a:lnSpc>
              <a:buFont typeface="Roboto"/>
              <a:buNone/>
            </a:pPr>
            <a:endParaRPr lang="fr-CH" sz="1700" dirty="0"/>
          </a:p>
        </p:txBody>
      </p:sp>
    </p:spTree>
    <p:extLst>
      <p:ext uri="{BB962C8B-B14F-4D97-AF65-F5344CB8AC3E}">
        <p14:creationId xmlns:p14="http://schemas.microsoft.com/office/powerpoint/2010/main" val="1656949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5035225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" name="Google Shape;113;p8">
            <a:extLst>
              <a:ext uri="{FF2B5EF4-FFF2-40B4-BE49-F238E27FC236}">
                <a16:creationId xmlns:a16="http://schemas.microsoft.com/office/drawing/2014/main" id="{5B168AC0-18CA-D748-BEE6-560043204CC8}"/>
              </a:ext>
            </a:extLst>
          </p:cNvPr>
          <p:cNvSpPr txBox="1"/>
          <p:nvPr/>
        </p:nvSpPr>
        <p:spPr>
          <a:xfrm>
            <a:off x="396892" y="642102"/>
            <a:ext cx="4212071" cy="1423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lvl="0">
              <a:lnSpc>
                <a:spcPct val="115000"/>
              </a:lnSpc>
              <a:buSzPts val="2200"/>
            </a:pPr>
            <a:r>
              <a:rPr lang="fr-CH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Le Forum des jeunes parlementaires de l'UIP a défini des objectifs pour la représentation des jeunes au parlement.</a:t>
            </a:r>
          </a:p>
          <a:p>
            <a:pPr marL="114300" lvl="0">
              <a:lnSpc>
                <a:spcPct val="115000"/>
              </a:lnSpc>
              <a:buSzPts val="2200"/>
            </a:pPr>
            <a:r>
              <a:rPr lang="fr-CH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Sur la base de la proportion de jeunes dans la population mondiale, il demande que d'ici 2035 </a:t>
            </a:r>
            <a:r>
              <a:rPr lang="fr-CH" b="0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lang="fr-CH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5;p8">
            <a:extLst>
              <a:ext uri="{FF2B5EF4-FFF2-40B4-BE49-F238E27FC236}">
                <a16:creationId xmlns:a16="http://schemas.microsoft.com/office/drawing/2014/main" id="{1444F531-0894-0E46-9F1A-7843288D1D3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178" y="2830441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pic>
        <p:nvPicPr>
          <p:cNvPr id="12" name="Google Shape;116;p8">
            <a:extLst>
              <a:ext uri="{FF2B5EF4-FFF2-40B4-BE49-F238E27FC236}">
                <a16:creationId xmlns:a16="http://schemas.microsoft.com/office/drawing/2014/main" id="{2D01828E-DE23-F14A-9D73-772B969E9B3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7483" y="2550003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pic>
        <p:nvPicPr>
          <p:cNvPr id="13" name="Google Shape;117;p8">
            <a:extLst>
              <a:ext uri="{FF2B5EF4-FFF2-40B4-BE49-F238E27FC236}">
                <a16:creationId xmlns:a16="http://schemas.microsoft.com/office/drawing/2014/main" id="{7892BADB-9E44-3B49-BC9F-B450F370F9F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9569" y="2852351"/>
            <a:ext cx="692064" cy="692081"/>
          </a:xfrm>
          <a:prstGeom prst="rect">
            <a:avLst/>
          </a:prstGeom>
          <a:noFill/>
          <a:ln>
            <a:noFill/>
          </a:ln>
          <a:effectLst>
            <a:outerShdw blurRad="85725" dist="19050" dir="9780000" algn="bl" rotWithShape="0">
              <a:srgbClr val="000000">
                <a:alpha val="38000"/>
              </a:srgbClr>
            </a:outerShdw>
          </a:effectLst>
        </p:spPr>
      </p:pic>
      <p:sp>
        <p:nvSpPr>
          <p:cNvPr id="15" name="Google Shape;118;p8">
            <a:extLst>
              <a:ext uri="{FF2B5EF4-FFF2-40B4-BE49-F238E27FC236}">
                <a16:creationId xmlns:a16="http://schemas.microsoft.com/office/drawing/2014/main" id="{86D087B8-9C0D-8A48-855C-20301781C225}"/>
              </a:ext>
            </a:extLst>
          </p:cNvPr>
          <p:cNvSpPr txBox="1"/>
          <p:nvPr/>
        </p:nvSpPr>
        <p:spPr>
          <a:xfrm>
            <a:off x="607718" y="3822902"/>
            <a:ext cx="4047900" cy="680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</a:pPr>
            <a:r>
              <a:rPr lang="fr-CH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Les objectifs prévoient aussi la parité des sexes pour chacun de ces seuils.</a:t>
            </a:r>
            <a:endParaRPr lang="fr-CH" dirty="0"/>
          </a:p>
        </p:txBody>
      </p:sp>
      <p:sp>
        <p:nvSpPr>
          <p:cNvPr id="16" name="Google Shape;119;p8">
            <a:extLst>
              <a:ext uri="{FF2B5EF4-FFF2-40B4-BE49-F238E27FC236}">
                <a16:creationId xmlns:a16="http://schemas.microsoft.com/office/drawing/2014/main" id="{3DE031E6-9A5F-A143-8F21-33482027173F}"/>
              </a:ext>
            </a:extLst>
          </p:cNvPr>
          <p:cNvSpPr txBox="1"/>
          <p:nvPr/>
        </p:nvSpPr>
        <p:spPr>
          <a:xfrm>
            <a:off x="107209" y="2189940"/>
            <a:ext cx="2116798" cy="573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15000"/>
              </a:lnSpc>
            </a:pPr>
            <a:r>
              <a:rPr lang="fr-CH" sz="1100" b="1" dirty="0">
                <a:solidFill>
                  <a:srgbClr val="005F9A"/>
                </a:solidFill>
                <a:latin typeface="Roboto"/>
                <a:ea typeface="Roboto"/>
                <a:cs typeface="Roboto"/>
                <a:sym typeface="Roboto"/>
              </a:rPr>
              <a:t>15% des parlementaires soient âgés de moins de 30 ans</a:t>
            </a:r>
            <a:endParaRPr lang="fr-CH" sz="1100" b="1" dirty="0">
              <a:solidFill>
                <a:srgbClr val="005F9A"/>
              </a:solidFill>
            </a:endParaRPr>
          </a:p>
        </p:txBody>
      </p:sp>
      <p:sp>
        <p:nvSpPr>
          <p:cNvPr id="17" name="Google Shape;120;p8">
            <a:extLst>
              <a:ext uri="{FF2B5EF4-FFF2-40B4-BE49-F238E27FC236}">
                <a16:creationId xmlns:a16="http://schemas.microsoft.com/office/drawing/2014/main" id="{C0B219DB-0919-1D41-8037-3775A0178D56}"/>
              </a:ext>
            </a:extLst>
          </p:cNvPr>
          <p:cNvSpPr txBox="1"/>
          <p:nvPr/>
        </p:nvSpPr>
        <p:spPr>
          <a:xfrm>
            <a:off x="1906838" y="3303412"/>
            <a:ext cx="1209600" cy="573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CH" sz="1100" b="1" dirty="0">
                <a:solidFill>
                  <a:srgbClr val="DE8000"/>
                </a:solidFill>
                <a:latin typeface="Roboto"/>
                <a:ea typeface="Roboto"/>
                <a:cs typeface="Roboto"/>
                <a:sym typeface="Roboto"/>
              </a:rPr>
              <a:t>35% moins de 40 ans</a:t>
            </a:r>
            <a:endParaRPr lang="fr-CH" sz="1100" b="1" dirty="0">
              <a:solidFill>
                <a:srgbClr val="DE8000"/>
              </a:solidFill>
            </a:endParaRPr>
          </a:p>
        </p:txBody>
      </p:sp>
      <p:sp>
        <p:nvSpPr>
          <p:cNvPr id="18" name="Google Shape;121;p8">
            <a:extLst>
              <a:ext uri="{FF2B5EF4-FFF2-40B4-BE49-F238E27FC236}">
                <a16:creationId xmlns:a16="http://schemas.microsoft.com/office/drawing/2014/main" id="{B5447950-8910-C24A-A940-AB5FDE640E5F}"/>
              </a:ext>
            </a:extLst>
          </p:cNvPr>
          <p:cNvSpPr txBox="1"/>
          <p:nvPr/>
        </p:nvSpPr>
        <p:spPr>
          <a:xfrm>
            <a:off x="3044550" y="2378790"/>
            <a:ext cx="1527449" cy="37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CH" sz="1100" b="1" dirty="0">
                <a:solidFill>
                  <a:srgbClr val="FF3131"/>
                </a:solidFill>
                <a:latin typeface="Roboto"/>
                <a:ea typeface="Roboto"/>
                <a:cs typeface="Roboto"/>
                <a:sym typeface="Roboto"/>
              </a:rPr>
              <a:t>45% moins de</a:t>
            </a:r>
            <a:r>
              <a:rPr lang="fr-CH" sz="1100" b="1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fr-CH" sz="1100" b="1" dirty="0">
                <a:solidFill>
                  <a:srgbClr val="FF3131"/>
                </a:solidFill>
                <a:latin typeface="Roboto"/>
                <a:ea typeface="Roboto"/>
                <a:cs typeface="Roboto"/>
                <a:sym typeface="Roboto"/>
              </a:rPr>
              <a:t>45 ans</a:t>
            </a:r>
            <a:endParaRPr lang="fr-CH" sz="1100" b="1" dirty="0">
              <a:solidFill>
                <a:srgbClr val="FF313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907BE1-CCCC-A540-81DC-A7CA18E1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01" y="181058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fr-FR" dirty="0"/>
              <a:t>OBJECTIFS</a:t>
            </a:r>
          </a:p>
        </p:txBody>
      </p:sp>
      <p:pic>
        <p:nvPicPr>
          <p:cNvPr id="14" name="Google Shape;94;p6">
            <a:extLst>
              <a:ext uri="{FF2B5EF4-FFF2-40B4-BE49-F238E27FC236}">
                <a16:creationId xmlns:a16="http://schemas.microsoft.com/office/drawing/2014/main" id="{DCBA3934-0D73-4C1D-A024-5981A085E25B}"/>
              </a:ext>
            </a:extLst>
          </p:cNvPr>
          <p:cNvPicPr preferRelativeResize="0"/>
          <p:nvPr/>
        </p:nvPicPr>
        <p:blipFill>
          <a:blip r:embed="rId6">
            <a:alphaModFix amt="15000"/>
          </a:blip>
          <a:stretch>
            <a:fillRect/>
          </a:stretch>
        </p:blipFill>
        <p:spPr>
          <a:xfrm>
            <a:off x="4919822" y="1630207"/>
            <a:ext cx="3878851" cy="3165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5287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"/>
          <p:cNvSpPr/>
          <p:nvPr/>
        </p:nvSpPr>
        <p:spPr>
          <a:xfrm rot="10800000">
            <a:off x="5035200" y="0"/>
            <a:ext cx="4108800" cy="5143500"/>
          </a:xfrm>
          <a:prstGeom prst="rect">
            <a:avLst/>
          </a:prstGeom>
          <a:gradFill>
            <a:gsLst>
              <a:gs pos="0">
                <a:srgbClr val="005F9A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A907BE1-CCCC-A540-81DC-A7CA18E1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801" y="181058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fr-FR" dirty="0"/>
              <a:t>BESOINS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3CB3F994-B888-B34B-9BE0-8BA494F4CA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056"/>
          <a:stretch/>
        </p:blipFill>
        <p:spPr>
          <a:xfrm>
            <a:off x="5473619" y="467408"/>
            <a:ext cx="3181782" cy="1548004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BBB89810-E939-1B4B-A9ED-08C951A676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193"/>
          <a:stretch/>
        </p:blipFill>
        <p:spPr>
          <a:xfrm>
            <a:off x="5473619" y="3128089"/>
            <a:ext cx="3157534" cy="1074292"/>
          </a:xfrm>
          <a:prstGeom prst="rect">
            <a:avLst/>
          </a:prstGeom>
        </p:spPr>
      </p:pic>
      <p:sp>
        <p:nvSpPr>
          <p:cNvPr id="13" name="Google Shape;105;p7">
            <a:extLst>
              <a:ext uri="{FF2B5EF4-FFF2-40B4-BE49-F238E27FC236}">
                <a16:creationId xmlns:a16="http://schemas.microsoft.com/office/drawing/2014/main" id="{F52117A7-A2D8-A64C-9203-1226E40CBFBB}"/>
              </a:ext>
            </a:extLst>
          </p:cNvPr>
          <p:cNvSpPr txBox="1"/>
          <p:nvPr/>
        </p:nvSpPr>
        <p:spPr>
          <a:xfrm>
            <a:off x="414669" y="1090272"/>
            <a:ext cx="4327451" cy="266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>
              <a:lnSpc>
                <a:spcPct val="115000"/>
              </a:lnSpc>
              <a:buClr>
                <a:schemeClr val="dk1"/>
              </a:buClr>
              <a:buSzPts val="2200"/>
            </a:pPr>
            <a:br>
              <a:rPr lang="en-US" b="1" dirty="0">
                <a:solidFill>
                  <a:srgbClr val="595959"/>
                </a:solidFill>
                <a:latin typeface="Bebas Neue"/>
                <a:ea typeface="Bebas Neue"/>
                <a:cs typeface="Bebas Neue"/>
                <a:sym typeface="Bebas Neue"/>
              </a:rPr>
            </a:br>
            <a:r>
              <a:rPr lang="fr-CH" sz="1800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Une fois ces piliers et ces éléments fondamentaux sont en place et il s'agit désormais de : </a:t>
            </a: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fr-CH" sz="1800" dirty="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fr-CH" sz="1800" b="1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passer des paroles à l’action. </a:t>
            </a:r>
            <a:endParaRPr lang="fr-CH" sz="1800" b="1" dirty="0">
              <a:solidFill>
                <a:srgbClr val="595959"/>
              </a:solidFill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lang="fr-CH" sz="1800" dirty="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just">
              <a:lnSpc>
                <a:spcPct val="115000"/>
              </a:lnSpc>
              <a:buClr>
                <a:schemeClr val="dk1"/>
              </a:buClr>
              <a:buSzPts val="1600"/>
            </a:pPr>
            <a:r>
              <a:rPr lang="fr-CH" sz="1800" b="1" dirty="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C'est la raison d'être de la campagne.</a:t>
            </a:r>
            <a:endParaRPr lang="fr-CH" sz="2000" b="1" dirty="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  <p:extLst>
      <p:ext uri="{BB962C8B-B14F-4D97-AF65-F5344CB8AC3E}">
        <p14:creationId xmlns:p14="http://schemas.microsoft.com/office/powerpoint/2010/main" val="755051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4179C8-4B42-D041-B884-5C9F37F7C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3915"/>
            <a:ext cx="9144000" cy="479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64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/>
        </p:nvSpPr>
        <p:spPr>
          <a:xfrm>
            <a:off x="466093" y="2063934"/>
            <a:ext cx="8211814" cy="1015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en-CA" sz="5400" dirty="0" err="1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www.ipu.org</a:t>
            </a:r>
            <a:r>
              <a:rPr lang="en-CA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/</a:t>
            </a:r>
            <a:r>
              <a:rPr lang="en-CA" sz="5400" dirty="0" err="1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fr</a:t>
            </a:r>
            <a:r>
              <a:rPr lang="en-CA" sz="5400" dirty="0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/je-dis-</a:t>
            </a:r>
            <a:r>
              <a:rPr lang="en-CA" sz="5400" dirty="0" err="1">
                <a:solidFill>
                  <a:srgbClr val="0165A1"/>
                </a:solidFill>
                <a:latin typeface="Bebas Neue"/>
                <a:ea typeface="Bebas Neue"/>
                <a:cs typeface="Bebas Neue"/>
                <a:sym typeface="Bebas Neue"/>
              </a:rPr>
              <a:t>oui</a:t>
            </a:r>
            <a:endParaRPr lang="en" sz="5400" dirty="0">
              <a:solidFill>
                <a:srgbClr val="0165A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  <p:extLst>
      <p:ext uri="{BB962C8B-B14F-4D97-AF65-F5344CB8AC3E}">
        <p14:creationId xmlns:p14="http://schemas.microsoft.com/office/powerpoint/2010/main" val="4092754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05062452-EACB-B34D-BDAE-C92E02D98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15" y="989757"/>
            <a:ext cx="4415470" cy="3357873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6C268C4-E48F-5543-A9E1-6B6989D050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7215" y="989758"/>
            <a:ext cx="4415470" cy="335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64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693391E-8DA6-C04A-9889-FAA74F797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3" y="880533"/>
            <a:ext cx="4419924" cy="3382433"/>
          </a:xfrm>
          <a:prstGeom prst="rect">
            <a:avLst/>
          </a:prstGeom>
        </p:spPr>
      </p:pic>
      <p:pic>
        <p:nvPicPr>
          <p:cNvPr id="13" name="Picture 1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7593B22A-6F43-4D46-9B74-50F4EA6165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863" y="880532"/>
            <a:ext cx="4419924" cy="338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7443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12637</TotalTime>
  <Words>334</Words>
  <Application>Microsoft Macintosh PowerPoint</Application>
  <PresentationFormat>On-screen Show (16:9)</PresentationFormat>
  <Paragraphs>51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Bebas Neue</vt:lpstr>
      <vt:lpstr>Roboto</vt:lpstr>
      <vt:lpstr>Playfair Display</vt:lpstr>
      <vt:lpstr>Arial</vt:lpstr>
      <vt:lpstr>Wingdings</vt:lpstr>
      <vt:lpstr>Simple Light</vt:lpstr>
      <vt:lpstr>PowerPoint Presentation</vt:lpstr>
      <vt:lpstr>ContextE</vt:lpstr>
      <vt:lpstr>CONTEXTE</vt:lpstr>
      <vt:lpstr>OBJECTIFS</vt:lpstr>
      <vt:lpstr>BESOINS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CampaignE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impetus for youth participation  proposed ipu campaign</dc:title>
  <dc:creator>Zeina Hilal</dc:creator>
  <cp:lastModifiedBy>jonathan lang</cp:lastModifiedBy>
  <cp:revision>69</cp:revision>
  <cp:lastPrinted>2021-05-17T08:57:48Z</cp:lastPrinted>
  <dcterms:modified xsi:type="dcterms:W3CDTF">2021-06-10T13:52:33Z</dcterms:modified>
</cp:coreProperties>
</file>